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11" Type="http://schemas.openxmlformats.org/officeDocument/2006/relationships/slide" Target="slides/slide3.xml"/><Relationship Id="rId22" Type="http://schemas.openxmlformats.org/officeDocument/2006/relationships/font" Target="fonts/Roboto-bold.fntdata"/><Relationship Id="rId10" Type="http://schemas.openxmlformats.org/officeDocument/2006/relationships/slide" Target="slides/slide2.xml"/><Relationship Id="rId21" Type="http://schemas.openxmlformats.org/officeDocument/2006/relationships/font" Target="fonts/Roboto-regular.fntdata"/><Relationship Id="rId13" Type="http://schemas.openxmlformats.org/officeDocument/2006/relationships/slide" Target="slides/slide5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4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0b82e438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90b82e4385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90b82e4385_13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90b82e4385_13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90b82e4385_2_1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90b82e4385_2_16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036fdfd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9036fdfd5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0b82e4385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90b82e4385_1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0b82e4385_2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90b82e4385_2_5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0b82e4385_9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90b82e4385_9_8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0b82e4385_9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90b82e4385_9_1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0b82e4385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90b82e4385_2_5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0b82e4385_2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90b82e4385_2_15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90b82e4385_1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90b82e4385_13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0b82e4385_2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90b82e4385_2_8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6226342" y="-649706"/>
            <a:ext cx="3050005" cy="3050005"/>
          </a:xfrm>
          <a:prstGeom prst="arc">
            <a:avLst>
              <a:gd fmla="val 1409913" name="adj1"/>
              <a:gd fmla="val 12880072" name="adj2"/>
            </a:avLst>
          </a:prstGeom>
          <a:noFill/>
          <a:ln cap="flat" cmpd="sng" w="19050">
            <a:solidFill>
              <a:schemeClr val="lt1">
                <a:alpha val="1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 flipH="1">
            <a:off x="2995741" y="606866"/>
            <a:ext cx="3320837" cy="3992910"/>
          </a:xfrm>
          <a:custGeom>
            <a:rect b="b" l="l" r="r" t="t"/>
            <a:pathLst>
              <a:path extrusionOk="0" h="962025" w="80010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>
            <p:ph idx="2" type="pic"/>
          </p:nvPr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8"/>
          <p:cNvSpPr/>
          <p:nvPr>
            <p:ph idx="3" type="pic"/>
          </p:nvPr>
        </p:nvSpPr>
        <p:spPr>
          <a:xfrm>
            <a:off x="774521" y="1491275"/>
            <a:ext cx="1833223" cy="183322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1" y="254632"/>
            <a:ext cx="9144000" cy="594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9"/>
          <p:cNvSpPr/>
          <p:nvPr/>
        </p:nvSpPr>
        <p:spPr>
          <a:xfrm>
            <a:off x="242648" y="4767943"/>
            <a:ext cx="8901353" cy="254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9"/>
          <p:cNvSpPr/>
          <p:nvPr/>
        </p:nvSpPr>
        <p:spPr>
          <a:xfrm>
            <a:off x="242648" y="4761965"/>
            <a:ext cx="423837" cy="260702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tyle slide layout">
  <p:cSld name="4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Images &amp; Contents Layout">
  <p:cSld name="28_Images &amp; Contents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/>
          <p:nvPr/>
        </p:nvSpPr>
        <p:spPr>
          <a:xfrm>
            <a:off x="4377545" y="1466662"/>
            <a:ext cx="4766455" cy="11050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1"/>
          <p:cNvSpPr/>
          <p:nvPr>
            <p:ph idx="2" type="pic"/>
          </p:nvPr>
        </p:nvSpPr>
        <p:spPr>
          <a:xfrm>
            <a:off x="489544" y="2695847"/>
            <a:ext cx="3888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1"/>
          <p:cNvSpPr/>
          <p:nvPr>
            <p:ph idx="3" type="pic"/>
          </p:nvPr>
        </p:nvSpPr>
        <p:spPr>
          <a:xfrm>
            <a:off x="6710118" y="487597"/>
            <a:ext cx="1944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21"/>
          <p:cNvSpPr/>
          <p:nvPr>
            <p:ph idx="4" type="pic"/>
          </p:nvPr>
        </p:nvSpPr>
        <p:spPr>
          <a:xfrm>
            <a:off x="4571831" y="487597"/>
            <a:ext cx="1944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0" y="120988"/>
            <a:ext cx="8393373" cy="769528"/>
          </a:xfrm>
          <a:custGeom>
            <a:rect b="b" l="l" r="r" t="t"/>
            <a:pathLst>
              <a:path extrusionOk="0" h="1026038" w="11191164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1590550" y="254632"/>
            <a:ext cx="7331993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0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2"/>
          <p:cNvSpPr/>
          <p:nvPr/>
        </p:nvSpPr>
        <p:spPr>
          <a:xfrm>
            <a:off x="0" y="120988"/>
            <a:ext cx="1251062" cy="769529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8466728" y="120988"/>
            <a:ext cx="677272" cy="769528"/>
          </a:xfrm>
          <a:custGeom>
            <a:rect b="b" l="l" r="r" t="t"/>
            <a:pathLst>
              <a:path extrusionOk="0" h="1026038" w="903029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3"/>
          <p:cNvSpPr/>
          <p:nvPr/>
        </p:nvSpPr>
        <p:spPr>
          <a:xfrm>
            <a:off x="6226342" y="-649706"/>
            <a:ext cx="3050005" cy="3050005"/>
          </a:xfrm>
          <a:prstGeom prst="arc">
            <a:avLst>
              <a:gd fmla="val 1409913" name="adj1"/>
              <a:gd fmla="val 12880072" name="adj2"/>
            </a:avLst>
          </a:prstGeom>
          <a:noFill/>
          <a:ln cap="flat" cmpd="sng" w="19050">
            <a:solidFill>
              <a:schemeClr val="lt1">
                <a:alpha val="1176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Images &amp; Contents">
  <p:cSld name="38_Images &amp; Conten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/>
          <p:nvPr/>
        </p:nvSpPr>
        <p:spPr>
          <a:xfrm>
            <a:off x="1" y="0"/>
            <a:ext cx="5235167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>
            <p:ph idx="2" type="pic"/>
          </p:nvPr>
        </p:nvSpPr>
        <p:spPr>
          <a:xfrm>
            <a:off x="329186" y="334756"/>
            <a:ext cx="5089314" cy="44739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Images &amp; Contents">
  <p:cSld name="22_Images &amp; Conten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/>
          <p:nvPr>
            <p:ph idx="2" type="pic"/>
          </p:nvPr>
        </p:nvSpPr>
        <p:spPr>
          <a:xfrm>
            <a:off x="3828349" y="633397"/>
            <a:ext cx="4699425" cy="38767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idx="1" type="body"/>
          </p:nvPr>
        </p:nvSpPr>
        <p:spPr>
          <a:xfrm>
            <a:off x="1" y="254632"/>
            <a:ext cx="9144000" cy="5944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Images &amp; Contents Layout">
  <p:cSld name="57_Images &amp; Contents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0" y="647344"/>
            <a:ext cx="5277678" cy="3848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7"/>
          <p:cNvSpPr/>
          <p:nvPr>
            <p:ph idx="2" type="pic"/>
          </p:nvPr>
        </p:nvSpPr>
        <p:spPr>
          <a:xfrm>
            <a:off x="4572000" y="2219412"/>
            <a:ext cx="4572000" cy="202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7"/>
          <p:cNvSpPr/>
          <p:nvPr>
            <p:ph idx="3" type="pic"/>
          </p:nvPr>
        </p:nvSpPr>
        <p:spPr>
          <a:xfrm>
            <a:off x="178542" y="309302"/>
            <a:ext cx="3093918" cy="45248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/>
          <p:nvPr>
            <p:ph idx="2" type="pic"/>
          </p:nvPr>
        </p:nvSpPr>
        <p:spPr>
          <a:xfrm>
            <a:off x="5450032" y="397474"/>
            <a:ext cx="3693967" cy="43485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8"/>
          <p:cNvSpPr/>
          <p:nvPr>
            <p:ph idx="3" type="pic"/>
          </p:nvPr>
        </p:nvSpPr>
        <p:spPr>
          <a:xfrm>
            <a:off x="3393831" y="1578814"/>
            <a:ext cx="3693967" cy="19858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/>
          <p:cNvSpPr/>
          <p:nvPr>
            <p:ph idx="2" type="pic"/>
          </p:nvPr>
        </p:nvSpPr>
        <p:spPr>
          <a:xfrm>
            <a:off x="870440" y="0"/>
            <a:ext cx="3640014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0"/>
          <p:cNvSpPr/>
          <p:nvPr>
            <p:ph idx="2" type="pic"/>
          </p:nvPr>
        </p:nvSpPr>
        <p:spPr>
          <a:xfrm>
            <a:off x="4385614" y="257175"/>
            <a:ext cx="4444874" cy="46291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tyle slide layout">
  <p:cSld name="5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8FAFD">
                  <a:alpha val="0"/>
                </a:srgbClr>
              </a:gs>
              <a:gs pos="29000">
                <a:srgbClr val="F8FAFD">
                  <a:alpha val="0"/>
                </a:srgbClr>
              </a:gs>
              <a:gs pos="66000">
                <a:srgbClr val="87ADDB">
                  <a:alpha val="57647"/>
                </a:srgbClr>
              </a:gs>
              <a:gs pos="80000">
                <a:srgbClr val="87ADDB">
                  <a:alpha val="60784"/>
                </a:srgbClr>
              </a:gs>
              <a:gs pos="100000">
                <a:srgbClr val="87ADDB">
                  <a:alpha val="60784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242647" y="24936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idx="1" type="body"/>
          </p:nvPr>
        </p:nvSpPr>
        <p:spPr>
          <a:xfrm>
            <a:off x="242647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36"/>
          <p:cNvSpPr/>
          <p:nvPr/>
        </p:nvSpPr>
        <p:spPr>
          <a:xfrm>
            <a:off x="265508" y="848693"/>
            <a:ext cx="2670575" cy="405192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6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6"/>
          <p:cNvSpPr/>
          <p:nvPr/>
        </p:nvSpPr>
        <p:spPr>
          <a:xfrm rot="5400000">
            <a:off x="2292883" y="957490"/>
            <a:ext cx="514387" cy="51386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6"/>
          <p:cNvSpPr txBox="1"/>
          <p:nvPr/>
        </p:nvSpPr>
        <p:spPr>
          <a:xfrm>
            <a:off x="533778" y="1227910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6"/>
          <p:cNvSpPr txBox="1"/>
          <p:nvPr/>
        </p:nvSpPr>
        <p:spPr>
          <a:xfrm>
            <a:off x="533778" y="1595597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6"/>
          <p:cNvSpPr txBox="1"/>
          <p:nvPr/>
        </p:nvSpPr>
        <p:spPr>
          <a:xfrm>
            <a:off x="540922" y="4356328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6"/>
          <p:cNvSpPr txBox="1"/>
          <p:nvPr/>
        </p:nvSpPr>
        <p:spPr>
          <a:xfrm>
            <a:off x="540922" y="3337743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9"/>
          <p:cNvSpPr/>
          <p:nvPr/>
        </p:nvSpPr>
        <p:spPr>
          <a:xfrm>
            <a:off x="7125633" y="241200"/>
            <a:ext cx="1713300" cy="232500"/>
          </a:xfrm>
          <a:prstGeom prst="roundRect">
            <a:avLst>
              <a:gd fmla="val 50000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</a:rPr>
              <a:t>Dream Team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9"/>
          <p:cNvSpPr txBox="1"/>
          <p:nvPr/>
        </p:nvSpPr>
        <p:spPr>
          <a:xfrm>
            <a:off x="4446550" y="1473525"/>
            <a:ext cx="45984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>
                <a:solidFill>
                  <a:schemeClr val="lt1"/>
                </a:solidFill>
              </a:rPr>
              <a:t>Модуль Анализа Поведения Пользователей в Сети “Кatya v.1.0”</a:t>
            </a: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 txBox="1"/>
          <p:nvPr/>
        </p:nvSpPr>
        <p:spPr>
          <a:xfrm>
            <a:off x="4571999" y="4020377"/>
            <a:ext cx="4207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AC-VO &amp; PPR Hackathon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39"/>
          <p:cNvGrpSpPr/>
          <p:nvPr/>
        </p:nvGrpSpPr>
        <p:grpSpPr>
          <a:xfrm>
            <a:off x="271308" y="1112935"/>
            <a:ext cx="4055280" cy="2907452"/>
            <a:chOff x="2491486" y="2154144"/>
            <a:chExt cx="4802558" cy="3443216"/>
          </a:xfrm>
        </p:grpSpPr>
        <p:grpSp>
          <p:nvGrpSpPr>
            <p:cNvPr id="124" name="Google Shape;124;p39"/>
            <p:cNvGrpSpPr/>
            <p:nvPr/>
          </p:nvGrpSpPr>
          <p:grpSpPr>
            <a:xfrm rot="10800000">
              <a:off x="2736206" y="2565662"/>
              <a:ext cx="3591640" cy="768191"/>
              <a:chOff x="4298394" y="3045618"/>
              <a:chExt cx="3591640" cy="768191"/>
            </a:xfrm>
          </p:grpSpPr>
          <p:sp>
            <p:nvSpPr>
              <p:cNvPr id="125" name="Google Shape;125;p39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39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3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3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39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39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39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39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39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39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39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39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9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9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9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9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9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9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5" name="Google Shape;14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" name="Google Shape;148;p39"/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</p:grpSpPr>
          <p:sp>
            <p:nvSpPr>
              <p:cNvPr id="149" name="Google Shape;149;p39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9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9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9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39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9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9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9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9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9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3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3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9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9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9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39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39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9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39"/>
            <p:cNvGrpSpPr/>
            <p:nvPr/>
          </p:nvGrpSpPr>
          <p:grpSpPr>
            <a:xfrm>
              <a:off x="3818413" y="2183384"/>
              <a:ext cx="2675413" cy="572225"/>
              <a:chOff x="4298394" y="3045618"/>
              <a:chExt cx="3591640" cy="768191"/>
            </a:xfrm>
          </p:grpSpPr>
          <p:sp>
            <p:nvSpPr>
              <p:cNvPr id="170" name="Google Shape;170;p39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9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9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9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39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9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9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9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9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9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9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9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9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39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9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9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39"/>
            <p:cNvGrpSpPr/>
            <p:nvPr/>
          </p:nvGrpSpPr>
          <p:grpSpPr>
            <a:xfrm>
              <a:off x="3267776" y="2332239"/>
              <a:ext cx="3501807" cy="1194118"/>
              <a:chOff x="7533182" y="1351307"/>
              <a:chExt cx="4265295" cy="1454468"/>
            </a:xfrm>
          </p:grpSpPr>
          <p:sp>
            <p:nvSpPr>
              <p:cNvPr id="191" name="Google Shape;191;p39"/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rect b="b" l="l" r="r" t="t"/>
                <a:pathLst>
                  <a:path extrusionOk="0" h="762000" w="35814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9"/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rect b="b" l="l" r="r" t="t"/>
                <a:pathLst>
                  <a:path extrusionOk="0" h="742950" w="35623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9"/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rect b="b" l="l" r="r" t="t"/>
                <a:pathLst>
                  <a:path extrusionOk="0" h="771525" w="35528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9"/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rect b="b" l="l" r="r" t="t"/>
                <a:pathLst>
                  <a:path extrusionOk="0" h="752475" w="35337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9"/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rect b="b" l="l" r="r" t="t"/>
                <a:pathLst>
                  <a:path extrusionOk="0" h="1152525" w="4210050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9"/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rect b="b" l="l" r="r" t="t"/>
                <a:pathLst>
                  <a:path extrusionOk="0" h="1133475" w="420052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7" name="Google Shape;197;p39"/>
            <p:cNvGrpSpPr/>
            <p:nvPr/>
          </p:nvGrpSpPr>
          <p:grpSpPr>
            <a:xfrm>
              <a:off x="4048919" y="5006593"/>
              <a:ext cx="2675413" cy="572225"/>
              <a:chOff x="4298394" y="3045618"/>
              <a:chExt cx="3591640" cy="768191"/>
            </a:xfrm>
          </p:grpSpPr>
          <p:sp>
            <p:nvSpPr>
              <p:cNvPr id="198" name="Google Shape;198;p39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9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9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9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9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9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9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9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9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9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9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9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9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9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9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9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9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9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9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9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8" name="Google Shape;218;p39"/>
            <p:cNvGrpSpPr/>
            <p:nvPr/>
          </p:nvGrpSpPr>
          <p:grpSpPr>
            <a:xfrm>
              <a:off x="4373699" y="2154144"/>
              <a:ext cx="2920346" cy="3443216"/>
              <a:chOff x="5269706" y="2450306"/>
              <a:chExt cx="1654493" cy="1950720"/>
            </a:xfrm>
          </p:grpSpPr>
          <p:sp>
            <p:nvSpPr>
              <p:cNvPr id="219" name="Google Shape;219;p39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9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9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9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rect b="b" l="l" r="r" t="t"/>
                <a:pathLst>
                  <a:path extrusionOk="0" h="114300" w="123825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9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9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9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9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9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9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rect b="b" l="l" r="r" t="t"/>
                <a:pathLst>
                  <a:path extrusionOk="0" h="47625" w="57150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9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9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9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rect b="b" l="l" r="r" t="t"/>
                <a:pathLst>
                  <a:path extrusionOk="0" h="38100" w="28575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9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9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9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9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9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9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9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9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9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9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rect b="b" l="l" r="r" t="t"/>
                <a:pathLst>
                  <a:path extrusionOk="0" h="85725" w="57150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9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9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9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rect b="b" l="l" r="r" t="t"/>
                <a:pathLst>
                  <a:path extrusionOk="0" h="95250" w="7620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rect b="b" l="l" r="r" t="t"/>
                <a:pathLst>
                  <a:path extrusionOk="0" h="28575" w="38100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9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9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rect b="b" l="l" r="r" t="t"/>
                <a:pathLst>
                  <a:path extrusionOk="0" h="133350" w="161925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9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rect b="b" l="l" r="r" t="t"/>
                <a:pathLst>
                  <a:path extrusionOk="0" h="114300" w="9525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rect b="b" l="l" r="r" t="t"/>
                <a:pathLst>
                  <a:path extrusionOk="0" h="95250" w="85725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rect b="b" l="l" r="r" t="t"/>
                <a:pathLst>
                  <a:path extrusionOk="0" h="85725" w="95250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rect b="b" l="l" r="r" t="t"/>
                <a:pathLst>
                  <a:path extrusionOk="0" h="114300" w="180975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rect b="b" l="l" r="r" t="t"/>
                <a:pathLst>
                  <a:path extrusionOk="0" h="123825" w="14287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9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rect b="b" l="l" r="r" t="t"/>
                <a:pathLst>
                  <a:path extrusionOk="0" h="190500" w="17145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9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rect b="b" l="l" r="r" t="t"/>
                <a:pathLst>
                  <a:path extrusionOk="0" h="76200" w="66675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9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rect b="b" l="l" r="r" t="t"/>
                <a:pathLst>
                  <a:path extrusionOk="0" h="1857375" w="12477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8"/>
          <p:cNvSpPr txBox="1"/>
          <p:nvPr/>
        </p:nvSpPr>
        <p:spPr>
          <a:xfrm>
            <a:off x="657800" y="452200"/>
            <a:ext cx="7589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rgbClr val="262626"/>
                </a:solidFill>
              </a:rPr>
              <a:t>Предлагаемая архитектура</a:t>
            </a:r>
            <a:endParaRPr b="1" sz="3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01" y="1333788"/>
            <a:ext cx="7928371" cy="31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8"/>
          <p:cNvSpPr txBox="1"/>
          <p:nvPr/>
        </p:nvSpPr>
        <p:spPr>
          <a:xfrm>
            <a:off x="790310" y="4775703"/>
            <a:ext cx="1470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81000" spcFirstLastPara="1" rIns="810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Katya v.2.0</a:t>
            </a:r>
            <a:endParaRPr b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9"/>
          <p:cNvSpPr txBox="1"/>
          <p:nvPr>
            <p:ph idx="1" type="body"/>
          </p:nvPr>
        </p:nvSpPr>
        <p:spPr>
          <a:xfrm>
            <a:off x="1590550" y="254632"/>
            <a:ext cx="7331993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None/>
            </a:pPr>
            <a:r>
              <a:rPr b="1" lang="ru" sz="2900">
                <a:latin typeface="Roboto"/>
                <a:ea typeface="Roboto"/>
                <a:cs typeface="Roboto"/>
                <a:sym typeface="Roboto"/>
              </a:rPr>
              <a:t>ИНСТРУМЕНТЫ</a:t>
            </a:r>
            <a:endParaRPr b="1" sz="29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2" name="Google Shape;732;p49"/>
          <p:cNvGrpSpPr/>
          <p:nvPr/>
        </p:nvGrpSpPr>
        <p:grpSpPr>
          <a:xfrm>
            <a:off x="3081984" y="1718582"/>
            <a:ext cx="2629721" cy="2626150"/>
            <a:chOff x="5369718" y="2683668"/>
            <a:chExt cx="1452563" cy="1595377"/>
          </a:xfrm>
        </p:grpSpPr>
        <p:sp>
          <p:nvSpPr>
            <p:cNvPr id="733" name="Google Shape;733;p49"/>
            <p:cNvSpPr/>
            <p:nvPr/>
          </p:nvSpPr>
          <p:spPr>
            <a:xfrm>
              <a:off x="6075509" y="4015008"/>
              <a:ext cx="264037" cy="264037"/>
            </a:xfrm>
            <a:custGeom>
              <a:rect b="b" l="l" r="r" t="t"/>
              <a:pathLst>
                <a:path extrusionOk="0" h="228600" w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5820521" y="4015008"/>
              <a:ext cx="264037" cy="264037"/>
            </a:xfrm>
            <a:custGeom>
              <a:rect b="b" l="l" r="r" t="t"/>
              <a:pathLst>
                <a:path extrusionOk="0" h="228600" w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5420716" y="3610451"/>
              <a:ext cx="333375" cy="285750"/>
            </a:xfrm>
            <a:custGeom>
              <a:rect b="b" l="l" r="r" t="t"/>
              <a:pathLst>
                <a:path extrusionOk="0" h="285750" w="333375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5426868" y="3847623"/>
              <a:ext cx="85725" cy="76200"/>
            </a:xfrm>
            <a:custGeom>
              <a:rect b="b" l="l" r="r" t="t"/>
              <a:pathLst>
                <a:path extrusionOk="0" h="76200" w="85725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369718" y="3911100"/>
              <a:ext cx="209550" cy="171450"/>
            </a:xfrm>
            <a:custGeom>
              <a:rect b="b" l="l" r="r" t="t"/>
              <a:pathLst>
                <a:path extrusionOk="0" h="171450" w="2095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389803" y="3429476"/>
              <a:ext cx="371475" cy="247650"/>
            </a:xfrm>
            <a:custGeom>
              <a:rect b="b" l="l" r="r" t="t"/>
              <a:pathLst>
                <a:path extrusionOk="0" h="247650" w="371475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677501" y="3390423"/>
              <a:ext cx="85725" cy="76200"/>
            </a:xfrm>
            <a:custGeom>
              <a:rect b="b" l="l" r="r" t="t"/>
              <a:pathLst>
                <a:path extrusionOk="0" h="76200" w="85725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6612731" y="3234171"/>
              <a:ext cx="209550" cy="171450"/>
            </a:xfrm>
            <a:custGeom>
              <a:rect b="b" l="l" r="r" t="t"/>
              <a:pathLst>
                <a:path extrusionOk="0" h="171450" w="2095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9"/>
            <p:cNvSpPr/>
            <p:nvPr/>
          </p:nvSpPr>
          <p:spPr>
            <a:xfrm>
              <a:off x="6213633" y="3518058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5699283" y="3522821"/>
              <a:ext cx="228600" cy="228600"/>
            </a:xfrm>
            <a:custGeom>
              <a:rect b="b" l="l" r="r" t="t"/>
              <a:pathLst>
                <a:path extrusionOk="0" h="228600" w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5790723" y="3423761"/>
              <a:ext cx="561975" cy="504825"/>
            </a:xfrm>
            <a:custGeom>
              <a:rect b="b" l="l" r="r" t="t"/>
              <a:pathLst>
                <a:path extrusionOk="0" h="504825" w="56197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rgbClr val="DCDED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5790723" y="3661886"/>
              <a:ext cx="561975" cy="504825"/>
            </a:xfrm>
            <a:custGeom>
              <a:rect b="b" l="l" r="r" t="t"/>
              <a:pathLst>
                <a:path extrusionOk="0" h="504825" w="56197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rgbClr val="DCDED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6311741" y="3046571"/>
              <a:ext cx="152400" cy="228600"/>
            </a:xfrm>
            <a:custGeom>
              <a:rect b="b" l="l" r="r" t="t"/>
              <a:pathLst>
                <a:path extrusionOk="0" h="228600" w="1524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5679281" y="3046571"/>
              <a:ext cx="152400" cy="228600"/>
            </a:xfrm>
            <a:custGeom>
              <a:rect b="b" l="l" r="r" t="t"/>
              <a:pathLst>
                <a:path extrusionOk="0" h="228600" w="1524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9"/>
            <p:cNvSpPr/>
            <p:nvPr/>
          </p:nvSpPr>
          <p:spPr>
            <a:xfrm>
              <a:off x="5749766" y="2922746"/>
              <a:ext cx="638175" cy="466725"/>
            </a:xfrm>
            <a:custGeom>
              <a:rect b="b" l="l" r="r" t="t"/>
              <a:pathLst>
                <a:path extrusionOk="0" h="466725" w="63817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rgbClr val="DCDED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5949791" y="2833211"/>
              <a:ext cx="228600" cy="95250"/>
            </a:xfrm>
            <a:custGeom>
              <a:rect b="b" l="l" r="r" t="t"/>
              <a:pathLst>
                <a:path extrusionOk="0" h="95250" w="22860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6037355" y="2683668"/>
              <a:ext cx="57150" cy="190500"/>
            </a:xfrm>
            <a:custGeom>
              <a:rect b="b" l="l" r="r" t="t"/>
              <a:pathLst>
                <a:path extrusionOk="0" h="190500" w="5715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5975508" y="354656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9"/>
            <p:cNvSpPr/>
            <p:nvPr/>
          </p:nvSpPr>
          <p:spPr>
            <a:xfrm>
              <a:off x="6029801" y="354656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6081236" y="354656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6135528" y="3546561"/>
              <a:ext cx="47625" cy="47625"/>
            </a:xfrm>
            <a:custGeom>
              <a:rect b="b" l="l" r="r" t="t"/>
              <a:pathLst>
                <a:path extrusionOk="0" h="47625" w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5829776" y="3046571"/>
              <a:ext cx="485775" cy="161925"/>
            </a:xfrm>
            <a:custGeom>
              <a:rect b="b" l="l" r="r" t="t"/>
              <a:pathLst>
                <a:path extrusionOk="0" h="161925" w="48577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5923121" y="3090386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6164103" y="3090386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5936456" y="3367563"/>
              <a:ext cx="276225" cy="66675"/>
            </a:xfrm>
            <a:custGeom>
              <a:rect b="b" l="l" r="r" t="t"/>
              <a:pathLst>
                <a:path extrusionOk="0" h="66675" w="27622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9"/>
            <p:cNvSpPr/>
            <p:nvPr/>
          </p:nvSpPr>
          <p:spPr>
            <a:xfrm>
              <a:off x="5853588" y="3629501"/>
              <a:ext cx="438150" cy="304800"/>
            </a:xfrm>
            <a:custGeom>
              <a:rect b="b" l="l" r="r" t="t"/>
              <a:pathLst>
                <a:path extrusionOk="0" h="304800" w="43815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9" name="Google Shape;7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3253973"/>
            <a:ext cx="1541007" cy="15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550" y="1427224"/>
            <a:ext cx="1246750" cy="12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650" y="3456613"/>
            <a:ext cx="2333625" cy="116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497" y="1370513"/>
            <a:ext cx="1973300" cy="13107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49"/>
          <p:cNvCxnSpPr/>
          <p:nvPr/>
        </p:nvCxnSpPr>
        <p:spPr>
          <a:xfrm>
            <a:off x="2371025" y="1969575"/>
            <a:ext cx="1154400" cy="388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4" name="Google Shape;764;p49"/>
          <p:cNvCxnSpPr/>
          <p:nvPr/>
        </p:nvCxnSpPr>
        <p:spPr>
          <a:xfrm flipH="1" rot="10800000">
            <a:off x="2545725" y="3972750"/>
            <a:ext cx="1054800" cy="321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5" name="Google Shape;765;p49"/>
          <p:cNvCxnSpPr/>
          <p:nvPr/>
        </p:nvCxnSpPr>
        <p:spPr>
          <a:xfrm flipH="1" rot="10800000">
            <a:off x="5281500" y="1956875"/>
            <a:ext cx="1229400" cy="451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6" name="Google Shape;766;p49"/>
          <p:cNvCxnSpPr/>
          <p:nvPr/>
        </p:nvCxnSpPr>
        <p:spPr>
          <a:xfrm>
            <a:off x="5093325" y="3976800"/>
            <a:ext cx="928200" cy="263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50"/>
          <p:cNvGrpSpPr/>
          <p:nvPr/>
        </p:nvGrpSpPr>
        <p:grpSpPr>
          <a:xfrm>
            <a:off x="4790691" y="795775"/>
            <a:ext cx="2076867" cy="2076867"/>
            <a:chOff x="984620" y="2262130"/>
            <a:chExt cx="3448800" cy="3448800"/>
          </a:xfrm>
        </p:grpSpPr>
        <p:sp>
          <p:nvSpPr>
            <p:cNvPr id="772" name="Google Shape;772;p50"/>
            <p:cNvSpPr/>
            <p:nvPr/>
          </p:nvSpPr>
          <p:spPr>
            <a:xfrm>
              <a:off x="984620" y="2262130"/>
              <a:ext cx="3448800" cy="3448800"/>
            </a:xfrm>
            <a:prstGeom prst="ellipse">
              <a:avLst/>
            </a:pr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984620" y="2262130"/>
              <a:ext cx="3448800" cy="34488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5589" l="-23299" r="-42568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4" name="Google Shape;774;p50"/>
          <p:cNvSpPr txBox="1"/>
          <p:nvPr/>
        </p:nvSpPr>
        <p:spPr>
          <a:xfrm>
            <a:off x="959975" y="650325"/>
            <a:ext cx="1988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75" name="Google Shape;775;p50"/>
          <p:cNvSpPr/>
          <p:nvPr/>
        </p:nvSpPr>
        <p:spPr>
          <a:xfrm flipH="1" rot="2913144">
            <a:off x="6301383" y="952909"/>
            <a:ext cx="1568542" cy="723942"/>
          </a:xfrm>
          <a:custGeom>
            <a:rect b="b" l="l" r="r" t="t"/>
            <a:pathLst>
              <a:path extrusionOk="0" h="171450" w="371475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0"/>
          <p:cNvSpPr/>
          <p:nvPr/>
        </p:nvSpPr>
        <p:spPr>
          <a:xfrm flipH="1" rot="-3323827">
            <a:off x="6208761" y="2061750"/>
            <a:ext cx="1528082" cy="844466"/>
          </a:xfrm>
          <a:custGeom>
            <a:rect b="b" l="l" r="r" t="t"/>
            <a:pathLst>
              <a:path extrusionOk="0" h="200025" w="361950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0"/>
          <p:cNvSpPr txBox="1"/>
          <p:nvPr/>
        </p:nvSpPr>
        <p:spPr>
          <a:xfrm>
            <a:off x="5341725" y="1430263"/>
            <a:ext cx="12387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Katya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50"/>
          <p:cNvSpPr txBox="1"/>
          <p:nvPr/>
        </p:nvSpPr>
        <p:spPr>
          <a:xfrm>
            <a:off x="795010" y="784131"/>
            <a:ext cx="33099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Андрей Илюхин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Ilyukhin.av@yandex.ru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Дмитрий Дудунов </a:t>
            </a:r>
            <a:r>
              <a:rPr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dudunovd@mail.ru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Светлана Бормотова </a:t>
            </a:r>
            <a:r>
              <a:rPr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svetlana.bormotova@gmail.com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9" name="Google Shape;779;p50"/>
          <p:cNvGrpSpPr/>
          <p:nvPr/>
        </p:nvGrpSpPr>
        <p:grpSpPr>
          <a:xfrm>
            <a:off x="6847465" y="1689942"/>
            <a:ext cx="2296545" cy="3453561"/>
            <a:chOff x="8072020" y="1797556"/>
            <a:chExt cx="3062060" cy="4604748"/>
          </a:xfrm>
        </p:grpSpPr>
        <p:sp>
          <p:nvSpPr>
            <p:cNvPr id="780" name="Google Shape;780;p50"/>
            <p:cNvSpPr/>
            <p:nvPr/>
          </p:nvSpPr>
          <p:spPr>
            <a:xfrm flipH="1">
              <a:off x="8563762" y="2003884"/>
              <a:ext cx="2439948" cy="1449824"/>
            </a:xfrm>
            <a:custGeom>
              <a:rect b="b" l="l" r="r" t="t"/>
              <a:pathLst>
                <a:path extrusionOk="0" h="390525" w="6572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0"/>
            <p:cNvSpPr/>
            <p:nvPr/>
          </p:nvSpPr>
          <p:spPr>
            <a:xfrm flipH="1">
              <a:off x="8217048" y="3284575"/>
              <a:ext cx="2917031" cy="1376839"/>
            </a:xfrm>
            <a:custGeom>
              <a:rect b="b" l="l" r="r" t="t"/>
              <a:pathLst>
                <a:path extrusionOk="0" h="561975" w="119062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rgbClr val="DCDED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0"/>
            <p:cNvSpPr/>
            <p:nvPr/>
          </p:nvSpPr>
          <p:spPr>
            <a:xfrm flipH="1">
              <a:off x="8363616" y="1797556"/>
              <a:ext cx="726877" cy="726877"/>
            </a:xfrm>
            <a:custGeom>
              <a:rect b="b" l="l" r="r" t="t"/>
              <a:pathLst>
                <a:path extrusionOk="0" h="238125" w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0"/>
            <p:cNvSpPr/>
            <p:nvPr/>
          </p:nvSpPr>
          <p:spPr>
            <a:xfrm flipH="1">
              <a:off x="8072020" y="4014940"/>
              <a:ext cx="1493520" cy="1633538"/>
            </a:xfrm>
            <a:custGeom>
              <a:rect b="b" l="l" r="r" t="t"/>
              <a:pathLst>
                <a:path extrusionOk="0" h="666750" w="60960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0"/>
            <p:cNvSpPr/>
            <p:nvPr/>
          </p:nvSpPr>
          <p:spPr>
            <a:xfrm flipH="1">
              <a:off x="8961514" y="5081018"/>
              <a:ext cx="1446848" cy="1166813"/>
            </a:xfrm>
            <a:custGeom>
              <a:rect b="b" l="l" r="r" t="t"/>
              <a:pathLst>
                <a:path extrusionOk="0" h="476250" w="5905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rgbClr val="DCDED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0"/>
            <p:cNvSpPr/>
            <p:nvPr/>
          </p:nvSpPr>
          <p:spPr>
            <a:xfrm flipH="1">
              <a:off x="8763238" y="6075596"/>
              <a:ext cx="1820227" cy="326707"/>
            </a:xfrm>
            <a:custGeom>
              <a:rect b="b" l="l" r="r" t="t"/>
              <a:pathLst>
                <a:path extrusionOk="0" h="133350" w="7429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0"/>
            <p:cNvSpPr/>
            <p:nvPr/>
          </p:nvSpPr>
          <p:spPr>
            <a:xfrm flipH="1">
              <a:off x="9084701" y="5209427"/>
              <a:ext cx="233363" cy="233363"/>
            </a:xfrm>
            <a:custGeom>
              <a:rect b="b" l="l" r="r" t="t"/>
              <a:pathLst>
                <a:path extrusionOk="0" h="95250" w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7" name="Google Shape;787;p50"/>
          <p:cNvSpPr txBox="1"/>
          <p:nvPr/>
        </p:nvSpPr>
        <p:spPr>
          <a:xfrm>
            <a:off x="2461375" y="3700850"/>
            <a:ext cx="25716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DREAM TEAM</a:t>
            </a:r>
            <a:endParaRPr b="1" sz="5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50"/>
          <p:cNvSpPr/>
          <p:nvPr/>
        </p:nvSpPr>
        <p:spPr>
          <a:xfrm>
            <a:off x="502775" y="3642075"/>
            <a:ext cx="2111010" cy="1165506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/>
          <p:nvPr/>
        </p:nvSpPr>
        <p:spPr>
          <a:xfrm>
            <a:off x="3586588" y="2012100"/>
            <a:ext cx="2109600" cy="21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6330400" y="2030050"/>
            <a:ext cx="2109600" cy="21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833400" y="2021075"/>
            <a:ext cx="2109600" cy="210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2338600" y="401650"/>
            <a:ext cx="25716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DREAM TEAM</a:t>
            </a:r>
            <a:endParaRPr b="1" sz="5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380000" y="342875"/>
            <a:ext cx="2111010" cy="1165506"/>
          </a:xfrm>
          <a:custGeom>
            <a:rect b="b" l="l" r="r" t="t"/>
            <a:pathLst>
              <a:path extrusionOk="0" h="3128874" w="508677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 rotWithShape="1">
          <a:blip r:embed="rId3">
            <a:alphaModFix/>
          </a:blip>
          <a:srcRect b="18315" l="0" r="0" t="9063"/>
          <a:stretch/>
        </p:blipFill>
        <p:spPr>
          <a:xfrm>
            <a:off x="3475638" y="2030050"/>
            <a:ext cx="2109600" cy="2109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25" y="2020325"/>
            <a:ext cx="2111100" cy="2111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0"/>
          <p:cNvPicPr preferRelativeResize="0"/>
          <p:nvPr/>
        </p:nvPicPr>
        <p:blipFill rotWithShape="1">
          <a:blip r:embed="rId5">
            <a:alphaModFix/>
          </a:blip>
          <a:srcRect b="11855" l="5108" r="7707" t="0"/>
          <a:stretch/>
        </p:blipFill>
        <p:spPr>
          <a:xfrm>
            <a:off x="6242275" y="2030050"/>
            <a:ext cx="2109600" cy="21096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0"/>
          <p:cNvSpPr txBox="1"/>
          <p:nvPr/>
        </p:nvSpPr>
        <p:spPr>
          <a:xfrm>
            <a:off x="779725" y="4232675"/>
            <a:ext cx="7910700" cy="1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Андрей Илюхин    		Дмитрий Дудунов  	       Светлана  Бормотова</a:t>
            </a:r>
            <a:endParaRPr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/>
        </p:nvSpPr>
        <p:spPr>
          <a:xfrm>
            <a:off x="639300" y="1145800"/>
            <a:ext cx="78654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2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Потенциальный ущерб от киберпреступлений сравним с потерями от самого разрушительного урагана в истории США «Катрина»: порядка $120 млрд.</a:t>
            </a:r>
            <a:endParaRPr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1833600" y="1145800"/>
            <a:ext cx="6417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FFFFFF"/>
                </a:solidFill>
              </a:rPr>
              <a:t>“ </a:t>
            </a:r>
            <a:endParaRPr sz="8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7804250" y="2777975"/>
            <a:ext cx="21288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FFFFFF"/>
                </a:solidFill>
              </a:rPr>
              <a:t>” </a:t>
            </a:r>
            <a:endParaRPr sz="8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  <a:p>
            <a:pPr indent="457200" lvl="0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rgbClr val="FFFFFF"/>
              </a:solidFill>
            </a:endParaRPr>
          </a:p>
          <a:p>
            <a:pPr indent="45720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FFFFFF"/>
                </a:solidFill>
              </a:rPr>
              <a:t> ”</a:t>
            </a:r>
            <a:endParaRPr sz="8000">
              <a:solidFill>
                <a:srgbClr val="FFFFFF"/>
              </a:solidFill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3000375" y="3785275"/>
            <a:ext cx="56901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Финансист и мультимиллиардер Уоррен Баффет </a:t>
            </a:r>
            <a:endParaRPr i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42"/>
          <p:cNvGrpSpPr/>
          <p:nvPr/>
        </p:nvGrpSpPr>
        <p:grpSpPr>
          <a:xfrm>
            <a:off x="4039764" y="-4"/>
            <a:ext cx="5106123" cy="5042368"/>
            <a:chOff x="4594375" y="75585"/>
            <a:chExt cx="7514529" cy="6723157"/>
          </a:xfrm>
        </p:grpSpPr>
        <p:grpSp>
          <p:nvGrpSpPr>
            <p:cNvPr id="372" name="Google Shape;372;p42"/>
            <p:cNvGrpSpPr/>
            <p:nvPr/>
          </p:nvGrpSpPr>
          <p:grpSpPr>
            <a:xfrm rot="10800000">
              <a:off x="5030908" y="1166931"/>
              <a:ext cx="5370580" cy="1148676"/>
              <a:chOff x="4298394" y="3045618"/>
              <a:chExt cx="3591640" cy="768191"/>
            </a:xfrm>
          </p:grpSpPr>
          <p:sp>
            <p:nvSpPr>
              <p:cNvPr id="373" name="Google Shape;373;p42"/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4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42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42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2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2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93" name="Google Shape;39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4375" y="2168764"/>
              <a:ext cx="5383775" cy="1153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44855" y="3473578"/>
              <a:ext cx="5383775" cy="1153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70290" y="4405516"/>
              <a:ext cx="5383775" cy="11536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6" name="Google Shape;396;p42"/>
            <p:cNvGrpSpPr/>
            <p:nvPr/>
          </p:nvGrpSpPr>
          <p:grpSpPr>
            <a:xfrm rot="10800000">
              <a:off x="5079914" y="2411791"/>
              <a:ext cx="5370580" cy="1148676"/>
              <a:chOff x="4298394" y="3045618"/>
              <a:chExt cx="3591640" cy="768191"/>
            </a:xfrm>
          </p:grpSpPr>
          <p:sp>
            <p:nvSpPr>
              <p:cNvPr id="397" name="Google Shape;397;p42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2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2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2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2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2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2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2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2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42"/>
            <p:cNvGrpSpPr/>
            <p:nvPr/>
          </p:nvGrpSpPr>
          <p:grpSpPr>
            <a:xfrm>
              <a:off x="6426262" y="96681"/>
              <a:ext cx="4000369" cy="855611"/>
              <a:chOff x="4298394" y="3045618"/>
              <a:chExt cx="3591640" cy="768191"/>
            </a:xfrm>
          </p:grpSpPr>
          <p:sp>
            <p:nvSpPr>
              <p:cNvPr id="418" name="Google Shape;418;p42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4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2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2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2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2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2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2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42"/>
            <p:cNvGrpSpPr/>
            <p:nvPr/>
          </p:nvGrpSpPr>
          <p:grpSpPr>
            <a:xfrm>
              <a:off x="5399660" y="412778"/>
              <a:ext cx="5236504" cy="1785652"/>
              <a:chOff x="7533181" y="1351306"/>
              <a:chExt cx="4265296" cy="1454469"/>
            </a:xfrm>
          </p:grpSpPr>
          <p:sp>
            <p:nvSpPr>
              <p:cNvPr id="439" name="Google Shape;439;p42"/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rect b="b" l="l" r="r" t="t"/>
                <a:pathLst>
                  <a:path extrusionOk="0" h="762000" w="35814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2"/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rect b="b" l="l" r="r" t="t"/>
                <a:pathLst>
                  <a:path extrusionOk="0" h="742950" w="35623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2"/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rect b="b" l="l" r="r" t="t"/>
                <a:pathLst>
                  <a:path extrusionOk="0" h="771525" w="35528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2"/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rect b="b" l="l" r="r" t="t"/>
                <a:pathLst>
                  <a:path extrusionOk="0" h="752475" w="35337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2"/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rect b="b" l="l" r="r" t="t"/>
                <a:pathLst>
                  <a:path extrusionOk="0" h="1152525" w="4210050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2"/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rect b="b" l="l" r="r" t="t"/>
                <a:pathLst>
                  <a:path extrusionOk="0" h="1133475" w="420052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5" name="Google Shape;445;p42"/>
            <p:cNvGrpSpPr/>
            <p:nvPr/>
          </p:nvGrpSpPr>
          <p:grpSpPr>
            <a:xfrm>
              <a:off x="6707163" y="5478262"/>
              <a:ext cx="4000369" cy="855611"/>
              <a:chOff x="4298394" y="3045618"/>
              <a:chExt cx="3591640" cy="768191"/>
            </a:xfrm>
          </p:grpSpPr>
          <p:sp>
            <p:nvSpPr>
              <p:cNvPr id="446" name="Google Shape;446;p42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2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42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2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2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2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2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p42"/>
            <p:cNvGrpSpPr/>
            <p:nvPr/>
          </p:nvGrpSpPr>
          <p:grpSpPr>
            <a:xfrm>
              <a:off x="6406694" y="75585"/>
              <a:ext cx="5702210" cy="6723157"/>
              <a:chOff x="5269706" y="2450306"/>
              <a:chExt cx="1654493" cy="1950720"/>
            </a:xfrm>
          </p:grpSpPr>
          <p:sp>
            <p:nvSpPr>
              <p:cNvPr id="467" name="Google Shape;467;p42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2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2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2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rect b="b" l="l" r="r" t="t"/>
                <a:pathLst>
                  <a:path extrusionOk="0" h="114300" w="123825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2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2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2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2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rect b="b" l="l" r="r" t="t"/>
                <a:pathLst>
                  <a:path extrusionOk="0" h="47625" w="57150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2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2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2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rect b="b" l="l" r="r" t="t"/>
                <a:pathLst>
                  <a:path extrusionOk="0" h="38100" w="28575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2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2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2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2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2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2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2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2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2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rect b="b" l="l" r="r" t="t"/>
                <a:pathLst>
                  <a:path extrusionOk="0" h="114300" w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2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2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rect b="b" l="l" r="r" t="t"/>
                <a:pathLst>
                  <a:path extrusionOk="0" h="85725" w="57150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42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42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2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2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2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2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2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2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2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2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2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2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2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2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2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2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42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rect b="b" l="l" r="r" t="t"/>
                <a:pathLst>
                  <a:path extrusionOk="0" h="47625" w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2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2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2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2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2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2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rect b="b" l="l" r="r" t="t"/>
                <a:pathLst>
                  <a:path extrusionOk="0" h="95250" w="7620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2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2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rect b="b" l="l" r="r" t="t"/>
                <a:pathLst>
                  <a:path extrusionOk="0" h="28575" w="38100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2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2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rect b="b" l="l" r="r" t="t"/>
                <a:pathLst>
                  <a:path extrusionOk="0" h="85725" w="76200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2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2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2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2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rect b="b" l="l" r="r" t="t"/>
                <a:pathLst>
                  <a:path extrusionOk="0" h="133350" w="161925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2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42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rect b="b" l="l" r="r" t="t"/>
                <a:pathLst>
                  <a:path extrusionOk="0" h="114300" w="9525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42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42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42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rect b="b" l="l" r="r" t="t"/>
                <a:pathLst>
                  <a:path extrusionOk="0" h="85725" w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rect b="b" l="l" r="r" t="t"/>
                <a:pathLst>
                  <a:path extrusionOk="0" h="95250" w="85725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42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42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42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rect b="b" l="l" r="r" t="t"/>
                <a:pathLst>
                  <a:path extrusionOk="0" h="85725" w="95250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42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rect b="b" l="l" r="r" t="t"/>
                <a:pathLst>
                  <a:path extrusionOk="0" h="76200" w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42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2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rect b="b" l="l" r="r" t="t"/>
                <a:pathLst>
                  <a:path extrusionOk="0" h="95250" w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42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42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rect b="b" l="l" r="r" t="t"/>
                <a:pathLst>
                  <a:path extrusionOk="0" h="114300" w="180975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rect b="b" l="l" r="r" t="t"/>
                <a:pathLst>
                  <a:path extrusionOk="0" h="66675" w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rect b="b" l="l" r="r" t="t"/>
                <a:pathLst>
                  <a:path extrusionOk="0" h="123825" w="14287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rect b="b" l="l" r="r" t="t"/>
                <a:pathLst>
                  <a:path extrusionOk="0" h="190500" w="17145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rect b="b" l="l" r="r" t="t"/>
                <a:pathLst>
                  <a:path extrusionOk="0" h="57150" w="66675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rect b="b" l="l" r="r" t="t"/>
                <a:pathLst>
                  <a:path extrusionOk="0" h="76200" w="66675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rect b="b" l="l" r="r" t="t"/>
                <a:pathLst>
                  <a:path extrusionOk="0" h="19050" w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rect b="b" l="l" r="r" t="t"/>
                <a:pathLst>
                  <a:path extrusionOk="0" h="38100" w="47625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42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2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rect b="b" l="l" r="r" t="t"/>
                <a:pathLst>
                  <a:path extrusionOk="0" h="57150" w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2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rect b="b" l="l" r="r" t="t"/>
                <a:pathLst>
                  <a:path extrusionOk="0" h="28575" w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2"/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rect b="b" l="l" r="r" t="t"/>
                <a:pathLst>
                  <a:path extrusionOk="0" h="1857375" w="12477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42"/>
            <p:cNvGrpSpPr/>
            <p:nvPr/>
          </p:nvGrpSpPr>
          <p:grpSpPr>
            <a:xfrm>
              <a:off x="5042670" y="4161357"/>
              <a:ext cx="5046973" cy="1079462"/>
              <a:chOff x="4298394" y="3045618"/>
              <a:chExt cx="3591640" cy="768191"/>
            </a:xfrm>
          </p:grpSpPr>
          <p:sp>
            <p:nvSpPr>
              <p:cNvPr id="595" name="Google Shape;595;p42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rect b="b" l="l" r="r" t="t"/>
                <a:pathLst>
                  <a:path extrusionOk="0" h="200025" w="34766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rect b="b" l="l" r="r" t="t"/>
                <a:pathLst>
                  <a:path extrusionOk="0" h="142875" w="255270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rect b="b" l="l" r="r" t="t"/>
                <a:pathLst>
                  <a:path extrusionOk="0" h="104775" w="6762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rect b="b" l="l" r="r" t="t"/>
                <a:pathLst>
                  <a:path extrusionOk="0" h="485775" w="74295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rect b="b" l="l" r="r" t="t"/>
                <a:pathLst>
                  <a:path extrusionOk="0" h="428625" w="100965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rect b="b" l="l" r="r" t="t"/>
                <a:pathLst>
                  <a:path extrusionOk="0" h="142875" w="107632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rect b="b" l="l" r="r" t="t"/>
                <a:pathLst>
                  <a:path extrusionOk="0" h="190500" w="59055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rect b="b" l="l" r="r" t="t"/>
                <a:pathLst>
                  <a:path extrusionOk="0" h="95250" w="3619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rect b="b" l="l" r="r" t="t"/>
                <a:pathLst>
                  <a:path extrusionOk="0" h="200025" w="8096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rect b="b" l="l" r="r" t="t"/>
                <a:pathLst>
                  <a:path extrusionOk="0" h="38100" w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5" name="Google Shape;615;p42"/>
          <p:cNvSpPr/>
          <p:nvPr/>
        </p:nvSpPr>
        <p:spPr>
          <a:xfrm>
            <a:off x="508575" y="564518"/>
            <a:ext cx="3001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Кatya v.1.0</a:t>
            </a:r>
            <a:endParaRPr b="1"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42"/>
          <p:cNvSpPr/>
          <p:nvPr/>
        </p:nvSpPr>
        <p:spPr>
          <a:xfrm>
            <a:off x="508570" y="1625194"/>
            <a:ext cx="3086100" cy="47700"/>
          </a:xfrm>
          <a:prstGeom prst="rect">
            <a:avLst/>
          </a:prstGeom>
          <a:solidFill>
            <a:srgbClr val="28538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2"/>
          <p:cNvSpPr txBox="1"/>
          <p:nvPr/>
        </p:nvSpPr>
        <p:spPr>
          <a:xfrm>
            <a:off x="455000" y="2061675"/>
            <a:ext cx="35847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Модуль анализа трафика, позволяющий выявлять вредоносные  соединения и прогнозировать их появление с помощью алгоритмов машинного обучения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43"/>
          <p:cNvCxnSpPr/>
          <p:nvPr/>
        </p:nvCxnSpPr>
        <p:spPr>
          <a:xfrm flipH="1" rot="10800000">
            <a:off x="2176096" y="1091561"/>
            <a:ext cx="6967800" cy="4051500"/>
          </a:xfrm>
          <a:prstGeom prst="straightConnector1">
            <a:avLst/>
          </a:prstGeom>
          <a:noFill/>
          <a:ln cap="flat" cmpd="sng" w="444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3" name="Google Shape;623;p43"/>
          <p:cNvSpPr/>
          <p:nvPr/>
        </p:nvSpPr>
        <p:spPr>
          <a:xfrm rot="-1799435">
            <a:off x="3571375" y="3595965"/>
            <a:ext cx="1023891" cy="882640"/>
          </a:xfrm>
          <a:prstGeom prst="hexagon">
            <a:avLst>
              <a:gd fmla="val 301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3"/>
          <p:cNvSpPr/>
          <p:nvPr/>
        </p:nvSpPr>
        <p:spPr>
          <a:xfrm rot="-1799435">
            <a:off x="4762639" y="2910136"/>
            <a:ext cx="1023891" cy="882640"/>
          </a:xfrm>
          <a:prstGeom prst="hexagon">
            <a:avLst>
              <a:gd fmla="val 301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3"/>
          <p:cNvSpPr/>
          <p:nvPr/>
        </p:nvSpPr>
        <p:spPr>
          <a:xfrm rot="-1799435">
            <a:off x="7135677" y="1521282"/>
            <a:ext cx="1023891" cy="882640"/>
          </a:xfrm>
          <a:prstGeom prst="hexagon">
            <a:avLst>
              <a:gd fmla="val 30165" name="adj"/>
              <a:gd fmla="val 115470" name="vf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3"/>
          <p:cNvSpPr/>
          <p:nvPr/>
        </p:nvSpPr>
        <p:spPr>
          <a:xfrm rot="-1799435">
            <a:off x="5951278" y="2224303"/>
            <a:ext cx="1023891" cy="882640"/>
          </a:xfrm>
          <a:prstGeom prst="hexagon">
            <a:avLst>
              <a:gd fmla="val 30165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3"/>
          <p:cNvSpPr txBox="1"/>
          <p:nvPr/>
        </p:nvSpPr>
        <p:spPr>
          <a:xfrm>
            <a:off x="3104275" y="2790150"/>
            <a:ext cx="1643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Предварительный анализ данных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Чистка данных 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43"/>
          <p:cNvSpPr txBox="1"/>
          <p:nvPr/>
        </p:nvSpPr>
        <p:spPr>
          <a:xfrm>
            <a:off x="4599025" y="1526001"/>
            <a:ext cx="13638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Feature Importance (Корреляция Пирсона, MI classifier) 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3"/>
          <p:cNvSpPr txBox="1"/>
          <p:nvPr/>
        </p:nvSpPr>
        <p:spPr>
          <a:xfrm>
            <a:off x="5745675" y="1140875"/>
            <a:ext cx="14595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Генерация целевой переменной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Классификация</a:t>
            </a: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атак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43"/>
          <p:cNvSpPr txBox="1"/>
          <p:nvPr/>
        </p:nvSpPr>
        <p:spPr>
          <a:xfrm>
            <a:off x="6993050" y="616750"/>
            <a:ext cx="18837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Машинное обучение и интерпретация результатов</a:t>
            </a:r>
            <a:endParaRPr sz="13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3"/>
          <p:cNvSpPr txBox="1"/>
          <p:nvPr/>
        </p:nvSpPr>
        <p:spPr>
          <a:xfrm>
            <a:off x="3721637" y="4631699"/>
            <a:ext cx="74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Шаг </a:t>
            </a: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3"/>
          <p:cNvSpPr txBox="1"/>
          <p:nvPr/>
        </p:nvSpPr>
        <p:spPr>
          <a:xfrm>
            <a:off x="4919240" y="3951611"/>
            <a:ext cx="74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Шаг </a:t>
            </a: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3"/>
          <p:cNvSpPr txBox="1"/>
          <p:nvPr/>
        </p:nvSpPr>
        <p:spPr>
          <a:xfrm>
            <a:off x="6116893" y="3271524"/>
            <a:ext cx="74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Шаг</a:t>
            </a: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endParaRPr sz="1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7357321" y="2538737"/>
            <a:ext cx="742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Шаг</a:t>
            </a:r>
            <a:r>
              <a:rPr lang="ru" sz="12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4</a:t>
            </a:r>
            <a:endParaRPr sz="12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5" name="Google Shape;6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76" y="1118650"/>
            <a:ext cx="2996200" cy="301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3"/>
          <p:cNvSpPr txBox="1"/>
          <p:nvPr/>
        </p:nvSpPr>
        <p:spPr>
          <a:xfrm>
            <a:off x="389525" y="150825"/>
            <a:ext cx="6967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МЕТОДОЛОГИЯ РАЗРАБОТКИ Katya v.1.0</a:t>
            </a:r>
            <a:endParaRPr b="1" sz="2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3"/>
          <p:cNvSpPr/>
          <p:nvPr/>
        </p:nvSpPr>
        <p:spPr>
          <a:xfrm>
            <a:off x="3929437" y="3847089"/>
            <a:ext cx="307800" cy="341204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3"/>
          <p:cNvSpPr/>
          <p:nvPr/>
        </p:nvSpPr>
        <p:spPr>
          <a:xfrm>
            <a:off x="5120699" y="3162052"/>
            <a:ext cx="307800" cy="341204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3"/>
          <p:cNvSpPr/>
          <p:nvPr/>
        </p:nvSpPr>
        <p:spPr>
          <a:xfrm>
            <a:off x="6319312" y="2477039"/>
            <a:ext cx="307800" cy="341204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3"/>
          <p:cNvSpPr/>
          <p:nvPr/>
        </p:nvSpPr>
        <p:spPr>
          <a:xfrm>
            <a:off x="7497937" y="1791989"/>
            <a:ext cx="307800" cy="341204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4"/>
          <p:cNvSpPr txBox="1"/>
          <p:nvPr>
            <p:ph idx="1" type="body"/>
          </p:nvPr>
        </p:nvSpPr>
        <p:spPr>
          <a:xfrm>
            <a:off x="1438150" y="254632"/>
            <a:ext cx="73320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</a:pPr>
            <a:r>
              <a:rPr b="1" lang="ru" sz="3200">
                <a:latin typeface="Roboto"/>
                <a:ea typeface="Roboto"/>
                <a:cs typeface="Roboto"/>
                <a:sym typeface="Roboto"/>
              </a:rPr>
              <a:t>ЭТАПЫ РЕАЛИЗАЦИИ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46" name="Google Shape;646;p44"/>
          <p:cNvGrpSpPr/>
          <p:nvPr/>
        </p:nvGrpSpPr>
        <p:grpSpPr>
          <a:xfrm>
            <a:off x="668279" y="2466347"/>
            <a:ext cx="7788353" cy="702000"/>
            <a:chOff x="891037" y="3385183"/>
            <a:chExt cx="10384470" cy="936000"/>
          </a:xfrm>
        </p:grpSpPr>
        <p:sp>
          <p:nvSpPr>
            <p:cNvPr id="647" name="Google Shape;647;p44"/>
            <p:cNvSpPr/>
            <p:nvPr/>
          </p:nvSpPr>
          <p:spPr>
            <a:xfrm>
              <a:off x="891037" y="3474607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839789" y="3485009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788541" y="3485009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6737293" y="3485009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8686045" y="3485009"/>
              <a:ext cx="2484289" cy="736452"/>
            </a:xfrm>
            <a:custGeom>
              <a:rect b="b" l="l" r="r" t="t"/>
              <a:pathLst>
                <a:path extrusionOk="0" h="736452" w="2484289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635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10339507" y="3385183"/>
              <a:ext cx="936000" cy="936000"/>
            </a:xfrm>
            <a:prstGeom prst="ellipse">
              <a:avLst/>
            </a:prstGeom>
            <a:solidFill>
              <a:schemeClr val="accent4">
                <a:alpha val="4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10637064" y="3682740"/>
              <a:ext cx="341100" cy="341100"/>
            </a:xfrm>
            <a:prstGeom prst="ellipse">
              <a:avLst/>
            </a:prstGeom>
            <a:solidFill>
              <a:srgbClr val="A31E0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44"/>
          <p:cNvGrpSpPr/>
          <p:nvPr/>
        </p:nvGrpSpPr>
        <p:grpSpPr>
          <a:xfrm>
            <a:off x="2599330" y="1518438"/>
            <a:ext cx="2035341" cy="1022523"/>
            <a:chOff x="746374" y="4180408"/>
            <a:chExt cx="1824600" cy="1363364"/>
          </a:xfrm>
        </p:grpSpPr>
        <p:sp>
          <p:nvSpPr>
            <p:cNvPr id="655" name="Google Shape;655;p44"/>
            <p:cNvSpPr txBox="1"/>
            <p:nvPr/>
          </p:nvSpPr>
          <p:spPr>
            <a:xfrm>
              <a:off x="751314" y="4607772"/>
              <a:ext cx="18147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Удаление атрибутов с высокой корреляцией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6" name="Google Shape;656;p44"/>
            <p:cNvSpPr txBox="1"/>
            <p:nvPr/>
          </p:nvSpPr>
          <p:spPr>
            <a:xfrm>
              <a:off x="746374" y="4180408"/>
              <a:ext cx="1824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1"/>
                  </a:solidFill>
                </a:rPr>
                <a:t>3</a:t>
              </a:r>
              <a:endParaRPr b="1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7" name="Google Shape;657;p44"/>
          <p:cNvGrpSpPr/>
          <p:nvPr/>
        </p:nvGrpSpPr>
        <p:grpSpPr>
          <a:xfrm>
            <a:off x="4827035" y="3239062"/>
            <a:ext cx="2159434" cy="1053263"/>
            <a:chOff x="731302" y="4139408"/>
            <a:chExt cx="2402040" cy="1404351"/>
          </a:xfrm>
        </p:grpSpPr>
        <p:sp>
          <p:nvSpPr>
            <p:cNvPr id="658" name="Google Shape;658;p44"/>
            <p:cNvSpPr txBox="1"/>
            <p:nvPr/>
          </p:nvSpPr>
          <p:spPr>
            <a:xfrm>
              <a:off x="751342" y="4607759"/>
              <a:ext cx="2382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К</a:t>
              </a: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одирование данных и их нормализация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9" name="Google Shape;659;p44"/>
            <p:cNvSpPr txBox="1"/>
            <p:nvPr/>
          </p:nvSpPr>
          <p:spPr>
            <a:xfrm>
              <a:off x="731302" y="4139408"/>
              <a:ext cx="1824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1"/>
                  </a:solidFill>
                </a:rPr>
                <a:t>4</a:t>
              </a:r>
              <a:endParaRPr b="1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44"/>
          <p:cNvGrpSpPr/>
          <p:nvPr/>
        </p:nvGrpSpPr>
        <p:grpSpPr>
          <a:xfrm>
            <a:off x="5275827" y="1556475"/>
            <a:ext cx="1886100" cy="1053375"/>
            <a:chOff x="731311" y="4139411"/>
            <a:chExt cx="2304900" cy="1404500"/>
          </a:xfrm>
        </p:grpSpPr>
        <p:sp>
          <p:nvSpPr>
            <p:cNvPr id="661" name="Google Shape;661;p44"/>
            <p:cNvSpPr txBox="1"/>
            <p:nvPr/>
          </p:nvSpPr>
          <p:spPr>
            <a:xfrm>
              <a:off x="751320" y="4607911"/>
              <a:ext cx="22848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Анализ и машинное обучение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2" name="Google Shape;662;p44"/>
            <p:cNvSpPr txBox="1"/>
            <p:nvPr/>
          </p:nvSpPr>
          <p:spPr>
            <a:xfrm>
              <a:off x="731311" y="4139411"/>
              <a:ext cx="23049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1"/>
                  </a:solidFill>
                </a:rPr>
                <a:t>5</a:t>
              </a:r>
              <a:endParaRPr b="1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44"/>
          <p:cNvGrpSpPr/>
          <p:nvPr/>
        </p:nvGrpSpPr>
        <p:grpSpPr>
          <a:xfrm>
            <a:off x="1967485" y="3183395"/>
            <a:ext cx="2051602" cy="1053280"/>
            <a:chOff x="731302" y="4139408"/>
            <a:chExt cx="2545728" cy="1404373"/>
          </a:xfrm>
        </p:grpSpPr>
        <p:sp>
          <p:nvSpPr>
            <p:cNvPr id="664" name="Google Shape;664;p44"/>
            <p:cNvSpPr txBox="1"/>
            <p:nvPr/>
          </p:nvSpPr>
          <p:spPr>
            <a:xfrm>
              <a:off x="751330" y="4607781"/>
              <a:ext cx="25257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Добавлены атрибуты “день недели” и “час”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5" name="Google Shape;665;p44"/>
            <p:cNvSpPr txBox="1"/>
            <p:nvPr/>
          </p:nvSpPr>
          <p:spPr>
            <a:xfrm>
              <a:off x="731302" y="4139408"/>
              <a:ext cx="18246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1"/>
                  </a:solidFill>
                </a:rPr>
                <a:t>2</a:t>
              </a:r>
              <a:endParaRPr b="1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44"/>
          <p:cNvGrpSpPr/>
          <p:nvPr/>
        </p:nvGrpSpPr>
        <p:grpSpPr>
          <a:xfrm>
            <a:off x="-62151" y="1518450"/>
            <a:ext cx="1869652" cy="1129425"/>
            <a:chOff x="451935" y="4139405"/>
            <a:chExt cx="2284800" cy="1505900"/>
          </a:xfrm>
        </p:grpSpPr>
        <p:sp>
          <p:nvSpPr>
            <p:cNvPr id="667" name="Google Shape;667;p44"/>
            <p:cNvSpPr txBox="1"/>
            <p:nvPr/>
          </p:nvSpPr>
          <p:spPr>
            <a:xfrm>
              <a:off x="471948" y="4733305"/>
              <a:ext cx="2264700" cy="91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Создан дата сет на основание выборки за месяц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8" name="Google Shape;668;p44"/>
            <p:cNvSpPr txBox="1"/>
            <p:nvPr/>
          </p:nvSpPr>
          <p:spPr>
            <a:xfrm>
              <a:off x="451935" y="4139405"/>
              <a:ext cx="22848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4"/>
          <p:cNvGrpSpPr/>
          <p:nvPr/>
        </p:nvGrpSpPr>
        <p:grpSpPr>
          <a:xfrm>
            <a:off x="7472688" y="3291488"/>
            <a:ext cx="1608205" cy="1141900"/>
            <a:chOff x="600688" y="4139394"/>
            <a:chExt cx="1965300" cy="1522533"/>
          </a:xfrm>
        </p:grpSpPr>
        <p:sp>
          <p:nvSpPr>
            <p:cNvPr id="670" name="Google Shape;670;p44"/>
            <p:cNvSpPr txBox="1"/>
            <p:nvPr/>
          </p:nvSpPr>
          <p:spPr>
            <a:xfrm>
              <a:off x="600688" y="4725928"/>
              <a:ext cx="19653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Проектирование Katya 2.0</a:t>
              </a:r>
              <a:endPara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1" name="Google Shape;671;p44"/>
            <p:cNvSpPr txBox="1"/>
            <p:nvPr/>
          </p:nvSpPr>
          <p:spPr>
            <a:xfrm>
              <a:off x="665845" y="4139394"/>
              <a:ext cx="3147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8100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>
                  <a:solidFill>
                    <a:schemeClr val="accent4"/>
                  </a:solidFill>
                </a:rPr>
                <a:t>6</a:t>
              </a:r>
              <a:endParaRPr b="1"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5"/>
          <p:cNvSpPr txBox="1"/>
          <p:nvPr>
            <p:ph idx="1" type="body"/>
          </p:nvPr>
        </p:nvSpPr>
        <p:spPr>
          <a:xfrm>
            <a:off x="1590550" y="254632"/>
            <a:ext cx="7331993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</a:pPr>
            <a:r>
              <a:rPr b="1" lang="ru" sz="3200"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45"/>
          <p:cNvSpPr/>
          <p:nvPr/>
        </p:nvSpPr>
        <p:spPr>
          <a:xfrm rot="-2554473">
            <a:off x="-76215" y="1968991"/>
            <a:ext cx="3686345" cy="949713"/>
          </a:xfrm>
          <a:custGeom>
            <a:rect b="b" l="l" r="r" t="t"/>
            <a:pathLst>
              <a:path extrusionOk="0" h="1080000" w="3836913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5"/>
          <p:cNvSpPr/>
          <p:nvPr/>
        </p:nvSpPr>
        <p:spPr>
          <a:xfrm rot="-2554473">
            <a:off x="1030542" y="2777574"/>
            <a:ext cx="2994597" cy="854742"/>
          </a:xfrm>
          <a:custGeom>
            <a:rect b="b" l="l" r="r" t="t"/>
            <a:pathLst>
              <a:path extrusionOk="0" h="972000" w="311691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5"/>
          <p:cNvSpPr/>
          <p:nvPr/>
        </p:nvSpPr>
        <p:spPr>
          <a:xfrm rot="-2554473">
            <a:off x="2044265" y="3481456"/>
            <a:ext cx="2302851" cy="696456"/>
          </a:xfrm>
          <a:custGeom>
            <a:rect b="b" l="l" r="r" t="t"/>
            <a:pathLst>
              <a:path extrusionOk="0" h="792000" w="239691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5"/>
          <p:cNvSpPr txBox="1"/>
          <p:nvPr/>
        </p:nvSpPr>
        <p:spPr>
          <a:xfrm>
            <a:off x="2221227" y="1264012"/>
            <a:ext cx="9705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</a:rPr>
              <a:t>97%</a:t>
            </a:r>
            <a:endParaRPr b="1"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5"/>
          <p:cNvSpPr txBox="1"/>
          <p:nvPr/>
        </p:nvSpPr>
        <p:spPr>
          <a:xfrm>
            <a:off x="2833432" y="2247731"/>
            <a:ext cx="8757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lt1"/>
                </a:solidFill>
              </a:rPr>
              <a:t>96%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5"/>
          <p:cNvSpPr txBox="1"/>
          <p:nvPr/>
        </p:nvSpPr>
        <p:spPr>
          <a:xfrm>
            <a:off x="3191925" y="3078071"/>
            <a:ext cx="1076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1"/>
                </a:solidFill>
              </a:rPr>
              <a:t>87%</a:t>
            </a:r>
            <a:endParaRPr b="1"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5"/>
          <p:cNvSpPr txBox="1"/>
          <p:nvPr/>
        </p:nvSpPr>
        <p:spPr>
          <a:xfrm rot="-2557966">
            <a:off x="843594" y="2213755"/>
            <a:ext cx="1838632" cy="4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</a:rPr>
              <a:t>Random Forest Classifier</a:t>
            </a:r>
            <a:endParaRPr b="1" sz="1500"/>
          </a:p>
        </p:txBody>
      </p:sp>
      <p:sp>
        <p:nvSpPr>
          <p:cNvPr id="684" name="Google Shape;684;p45"/>
          <p:cNvSpPr txBox="1"/>
          <p:nvPr/>
        </p:nvSpPr>
        <p:spPr>
          <a:xfrm rot="-2558121">
            <a:off x="1704388" y="2974864"/>
            <a:ext cx="1640117" cy="4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K-Nearest Neighbors</a:t>
            </a:r>
            <a:endParaRPr b="1"/>
          </a:p>
        </p:txBody>
      </p:sp>
      <p:sp>
        <p:nvSpPr>
          <p:cNvPr id="685" name="Google Shape;685;p45"/>
          <p:cNvSpPr txBox="1"/>
          <p:nvPr/>
        </p:nvSpPr>
        <p:spPr>
          <a:xfrm rot="-2557902">
            <a:off x="2461574" y="3652760"/>
            <a:ext cx="1463052" cy="4592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AdaBooster</a:t>
            </a:r>
            <a:endParaRPr b="1"/>
          </a:p>
        </p:txBody>
      </p:sp>
      <p:sp>
        <p:nvSpPr>
          <p:cNvPr id="686" name="Google Shape;686;p45"/>
          <p:cNvSpPr/>
          <p:nvPr/>
        </p:nvSpPr>
        <p:spPr>
          <a:xfrm>
            <a:off x="3292041" y="4476543"/>
            <a:ext cx="307800" cy="283500"/>
          </a:xfrm>
          <a:custGeom>
            <a:rect b="b" l="l" r="r" t="t"/>
            <a:pathLst>
              <a:path extrusionOk="0" h="3240000" w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45"/>
          <p:cNvPicPr preferRelativeResize="0"/>
          <p:nvPr/>
        </p:nvPicPr>
        <p:blipFill rotWithShape="1">
          <a:blip r:embed="rId3">
            <a:alphaModFix/>
          </a:blip>
          <a:srcRect b="0" l="0" r="20534" t="0"/>
          <a:stretch/>
        </p:blipFill>
        <p:spPr>
          <a:xfrm>
            <a:off x="4980375" y="1366550"/>
            <a:ext cx="3723650" cy="36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5"/>
          <p:cNvSpPr txBox="1"/>
          <p:nvPr/>
        </p:nvSpPr>
        <p:spPr>
          <a:xfrm>
            <a:off x="5460275" y="997275"/>
            <a:ext cx="296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81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5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Матрица ошибок</a:t>
            </a:r>
            <a:endParaRPr b="1" sz="3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6"/>
          <p:cNvSpPr txBox="1"/>
          <p:nvPr/>
        </p:nvSpPr>
        <p:spPr>
          <a:xfrm>
            <a:off x="657775" y="1538752"/>
            <a:ext cx="6745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6"/>
          <p:cNvSpPr txBox="1"/>
          <p:nvPr/>
        </p:nvSpPr>
        <p:spPr>
          <a:xfrm>
            <a:off x="286050" y="1007275"/>
            <a:ext cx="32394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РАСПРЕДЕЛЕНИЕ АТАК В РАЗРЕЗЕ </a:t>
            </a:r>
            <a:endParaRPr b="1" sz="2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ВРЕМЕННЫХ ДАННЫХ</a:t>
            </a:r>
            <a:endParaRPr b="1" sz="2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5" name="Google Shape;6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450" y="2732475"/>
            <a:ext cx="5572950" cy="1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449" y="225025"/>
            <a:ext cx="5656500" cy="25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"/>
          <p:cNvSpPr txBox="1"/>
          <p:nvPr/>
        </p:nvSpPr>
        <p:spPr>
          <a:xfrm>
            <a:off x="638075" y="295725"/>
            <a:ext cx="617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rgbClr val="262626"/>
                </a:solidFill>
              </a:rPr>
              <a:t>Katya v.2.0</a:t>
            </a:r>
            <a:endParaRPr b="1" sz="3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7"/>
          <p:cNvSpPr txBox="1"/>
          <p:nvPr/>
        </p:nvSpPr>
        <p:spPr>
          <a:xfrm>
            <a:off x="638075" y="757675"/>
            <a:ext cx="617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rgbClr val="262626"/>
                </a:solidFill>
              </a:rPr>
              <a:t>Neural Network Approach</a:t>
            </a:r>
            <a:endParaRPr b="1" sz="33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7"/>
          <p:cNvSpPr txBox="1"/>
          <p:nvPr/>
        </p:nvSpPr>
        <p:spPr>
          <a:xfrm>
            <a:off x="790310" y="4775703"/>
            <a:ext cx="1470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81000" spcFirstLastPara="1" rIns="81000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FFFF"/>
                </a:solidFill>
              </a:rPr>
              <a:t>Katya v.2.0</a:t>
            </a:r>
            <a:endParaRPr b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7"/>
          <p:cNvSpPr txBox="1"/>
          <p:nvPr/>
        </p:nvSpPr>
        <p:spPr>
          <a:xfrm>
            <a:off x="3521100" y="4090575"/>
            <a:ext cx="2529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Предсказывать атаки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7"/>
          <p:cNvSpPr txBox="1"/>
          <p:nvPr/>
        </p:nvSpPr>
        <p:spPr>
          <a:xfrm>
            <a:off x="671950" y="3625388"/>
            <a:ext cx="25938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Устойчивость к неполным данным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5981850" y="3681375"/>
            <a:ext cx="316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Умение обрабатывать длинные сложные временные зависимости</a:t>
            </a:r>
            <a:endParaRPr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7"/>
          <p:cNvSpPr/>
          <p:nvPr/>
        </p:nvSpPr>
        <p:spPr>
          <a:xfrm>
            <a:off x="7271553" y="3081130"/>
            <a:ext cx="583500" cy="58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7"/>
          <p:cNvSpPr/>
          <p:nvPr/>
        </p:nvSpPr>
        <p:spPr>
          <a:xfrm>
            <a:off x="1677104" y="3081136"/>
            <a:ext cx="583500" cy="58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7"/>
          <p:cNvSpPr/>
          <p:nvPr/>
        </p:nvSpPr>
        <p:spPr>
          <a:xfrm>
            <a:off x="4405104" y="3507080"/>
            <a:ext cx="583500" cy="58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0" name="Google Shape;710;p47"/>
          <p:cNvGrpSpPr/>
          <p:nvPr/>
        </p:nvGrpSpPr>
        <p:grpSpPr>
          <a:xfrm>
            <a:off x="3905487" y="1533480"/>
            <a:ext cx="1582773" cy="1580051"/>
            <a:chOff x="3807530" y="2946763"/>
            <a:chExt cx="1512300" cy="1512300"/>
          </a:xfrm>
        </p:grpSpPr>
        <p:sp>
          <p:nvSpPr>
            <p:cNvPr id="711" name="Google Shape;711;p47"/>
            <p:cNvSpPr/>
            <p:nvPr/>
          </p:nvSpPr>
          <p:spPr>
            <a:xfrm>
              <a:off x="3897540" y="3036773"/>
              <a:ext cx="1332000" cy="133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3807530" y="2946763"/>
              <a:ext cx="1512300" cy="1512300"/>
            </a:xfrm>
            <a:prstGeom prst="ellipse">
              <a:avLst/>
            </a:prstGeom>
            <a:noFill/>
            <a:ln cap="flat" cmpd="sng" w="15875">
              <a:solidFill>
                <a:schemeClr val="accent6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13" name="Google Shape;713;p47"/>
          <p:cNvCxnSpPr>
            <a:stCxn id="708" idx="7"/>
            <a:endCxn id="712" idx="2"/>
          </p:cNvCxnSpPr>
          <p:nvPr/>
        </p:nvCxnSpPr>
        <p:spPr>
          <a:xfrm flipH="1" rot="10800000">
            <a:off x="2175153" y="2323587"/>
            <a:ext cx="1730400" cy="84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4" name="Google Shape;714;p47"/>
          <p:cNvCxnSpPr>
            <a:stCxn id="709" idx="0"/>
            <a:endCxn id="712" idx="4"/>
          </p:cNvCxnSpPr>
          <p:nvPr/>
        </p:nvCxnSpPr>
        <p:spPr>
          <a:xfrm rot="10800000">
            <a:off x="4696854" y="3113480"/>
            <a:ext cx="0" cy="393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5" name="Google Shape;715;p47"/>
          <p:cNvCxnSpPr>
            <a:stCxn id="707" idx="1"/>
            <a:endCxn id="712" idx="6"/>
          </p:cNvCxnSpPr>
          <p:nvPr/>
        </p:nvCxnSpPr>
        <p:spPr>
          <a:xfrm rot="10800000">
            <a:off x="5488304" y="2323581"/>
            <a:ext cx="1868700" cy="843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" name="Google Shape;716;p47"/>
          <p:cNvSpPr txBox="1"/>
          <p:nvPr/>
        </p:nvSpPr>
        <p:spPr>
          <a:xfrm>
            <a:off x="4102325" y="2208975"/>
            <a:ext cx="118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</a:rPr>
              <a:t>Зачем это?</a:t>
            </a:r>
            <a:endParaRPr b="1"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1851404" y="3255431"/>
            <a:ext cx="234900" cy="23490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7"/>
          <p:cNvSpPr/>
          <p:nvPr/>
        </p:nvSpPr>
        <p:spPr>
          <a:xfrm>
            <a:off x="4571991" y="3681369"/>
            <a:ext cx="234900" cy="23490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7"/>
          <p:cNvSpPr/>
          <p:nvPr/>
        </p:nvSpPr>
        <p:spPr>
          <a:xfrm>
            <a:off x="7445854" y="3255431"/>
            <a:ext cx="234900" cy="234900"/>
          </a:xfrm>
          <a:custGeom>
            <a:rect b="b" l="l" r="r" t="t"/>
            <a:pathLst>
              <a:path extrusionOk="0" h="3240000" w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ver and End Slide Master">
  <a:themeElements>
    <a:clrScheme name="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